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5" r:id="rId2"/>
    <p:sldId id="385" r:id="rId3"/>
    <p:sldId id="386" r:id="rId4"/>
    <p:sldId id="387" r:id="rId5"/>
    <p:sldId id="388" r:id="rId6"/>
    <p:sldId id="389" r:id="rId7"/>
    <p:sldId id="391" r:id="rId8"/>
    <p:sldId id="392" r:id="rId9"/>
    <p:sldId id="395" r:id="rId10"/>
    <p:sldId id="393" r:id="rId11"/>
    <p:sldId id="397" r:id="rId12"/>
    <p:sldId id="360" r:id="rId13"/>
    <p:sldId id="362" r:id="rId14"/>
    <p:sldId id="364" r:id="rId15"/>
    <p:sldId id="383" r:id="rId16"/>
    <p:sldId id="394" r:id="rId17"/>
    <p:sldId id="365" r:id="rId18"/>
    <p:sldId id="396" r:id="rId19"/>
    <p:sldId id="366" r:id="rId20"/>
    <p:sldId id="367" r:id="rId21"/>
    <p:sldId id="368" r:id="rId22"/>
    <p:sldId id="377" r:id="rId23"/>
    <p:sldId id="398" r:id="rId24"/>
    <p:sldId id="381" r:id="rId25"/>
    <p:sldId id="361" r:id="rId26"/>
  </p:sldIdLst>
  <p:sldSz cx="9144000" cy="6858000" type="screen4x3"/>
  <p:notesSz cx="71628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500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500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500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500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500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FFEF0D"/>
    <a:srgbClr val="D94F29"/>
    <a:srgbClr val="0065A8"/>
    <a:srgbClr val="F8F8F8"/>
    <a:srgbClr val="B2B2B2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6" autoAdjust="0"/>
    <p:restoredTop sz="95798" autoAdjust="0"/>
  </p:normalViewPr>
  <p:slideViewPr>
    <p:cSldViewPr snapToGrid="0"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3120" y="-112"/>
      </p:cViewPr>
      <p:guideLst>
        <p:guide orient="horz" pos="2976"/>
        <p:guide pos="22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defTabSz="949325">
              <a:spcAft>
                <a:spcPct val="0"/>
              </a:spcAft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1035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spcAft>
                <a:spcPct val="0"/>
              </a:spcAft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defTabSz="949325">
              <a:spcAft>
                <a:spcPct val="0"/>
              </a:spcAft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8977313"/>
            <a:ext cx="31035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spcAft>
                <a:spcPct val="0"/>
              </a:spcAft>
              <a:defRPr sz="1000"/>
            </a:lvl1pPr>
          </a:lstStyle>
          <a:p>
            <a:pPr>
              <a:defRPr/>
            </a:pPr>
            <a:fld id="{53957F2D-807B-4393-AD3A-1DED642DB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1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defTabSz="933450">
              <a:spcAft>
                <a:spcPct val="20000"/>
              </a:spcAft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9238" y="0"/>
            <a:ext cx="3121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spcAft>
                <a:spcPct val="20000"/>
              </a:spcAft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8500"/>
            <a:ext cx="4757737" cy="3568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500563"/>
            <a:ext cx="53086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01125"/>
            <a:ext cx="3121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defTabSz="933450">
              <a:spcAft>
                <a:spcPct val="20000"/>
              </a:spcAft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9001125"/>
            <a:ext cx="3121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spcAft>
                <a:spcPct val="20000"/>
              </a:spcAft>
              <a:defRPr sz="1000" b="1"/>
            </a:lvl1pPr>
          </a:lstStyle>
          <a:p>
            <a:pPr>
              <a:defRPr/>
            </a:pPr>
            <a:fld id="{613E19BB-3041-4EDF-A389-4455C2FE0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7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23838" indent="-222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66725" indent="-2413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90563" indent="-22225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896938" indent="-20478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817563"/>
            <a:ext cx="7950200" cy="147161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35263" y="2386013"/>
            <a:ext cx="3976687" cy="2814637"/>
          </a:xfrm>
        </p:spPr>
        <p:txBody>
          <a:bodyPr rIns="0"/>
          <a:lstStyle>
            <a:lvl1pPr algn="ctr">
              <a:spcAft>
                <a:spcPct val="0"/>
              </a:spcAft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433D3D25-0B3F-4C84-8984-3CD0BA323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373063"/>
            <a:ext cx="1989137" cy="4833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373063"/>
            <a:ext cx="5815013" cy="4833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7A1C01FE-87CF-40E5-9D50-E459FD51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7B5D2B1C-DDC3-4620-8FBB-5BCB0DC2D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63F0EAAD-6AE9-439E-984A-F447F565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639888"/>
            <a:ext cx="3902075" cy="35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39888"/>
            <a:ext cx="3902075" cy="35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69EAECD3-901F-4E12-B62A-EEB7A258D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2D1545CA-71F6-4BC1-821A-B5764068F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FEF344D6-07F9-423D-BEFA-B393D31A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9A98E862-6C8D-4F44-96D0-E9AF256E0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4A4F1AE0-E070-4963-A94A-B5E7DA27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NCAA	</a:t>
            </a:r>
            <a:r>
              <a:rPr lang="en-US" b="0"/>
              <a:t>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page </a:t>
            </a:r>
            <a:fld id="{CD646900-79CF-407C-8F69-47EBF4858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0550" y="6503988"/>
            <a:ext cx="38449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tabLst>
                <a:tab pos="3829050" algn="r"/>
              </a:tabLst>
              <a:defRPr sz="900" b="1"/>
            </a:lvl1pPr>
          </a:lstStyle>
          <a:p>
            <a:pPr>
              <a:defRPr/>
            </a:pPr>
            <a:r>
              <a:rPr lang="en-US"/>
              <a:t>NCAA	Presentation Title</a:t>
            </a:r>
          </a:p>
          <a:p>
            <a:pPr>
              <a:defRPr/>
            </a:pPr>
            <a:r>
              <a:rPr lang="en-US"/>
              <a:t>Company Name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373063"/>
            <a:ext cx="79565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639888"/>
            <a:ext cx="795655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97413" y="6503988"/>
            <a:ext cx="23717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900"/>
            </a:lvl1pPr>
          </a:lstStyle>
          <a:p>
            <a:pPr>
              <a:defRPr/>
            </a:pPr>
            <a:r>
              <a:rPr lang="en-US"/>
              <a:t>Month ##, Year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1750" y="6503988"/>
            <a:ext cx="895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defRPr sz="900"/>
            </a:lvl1pPr>
          </a:lstStyle>
          <a:p>
            <a:pPr>
              <a:defRPr/>
            </a:pPr>
            <a:r>
              <a:rPr lang="en-US"/>
              <a:t> page </a:t>
            </a:r>
            <a:fld id="{62E6A0D4-E31E-46B1-8578-D404E8E5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50000"/>
        </a:spcAft>
        <a:buChar char="–"/>
        <a:defRPr sz="22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•"/>
        <a:defRPr sz="2200">
          <a:solidFill>
            <a:schemeClr val="tx1"/>
          </a:solidFill>
          <a:latin typeface="+mn-lt"/>
        </a:defRPr>
      </a:lvl3pPr>
      <a:lvl4pPr marL="677863" indent="-214313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895350" indent="-2159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5pPr>
      <a:lvl6pPr marL="1352550" indent="-2159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6pPr>
      <a:lvl7pPr marL="1809750" indent="-2159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7pPr>
      <a:lvl8pPr marL="2266950" indent="-2159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8pPr>
      <a:lvl9pPr marL="2724150" indent="-2159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6.indep.k12.mo.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6717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95313" y="454025"/>
            <a:ext cx="7950200" cy="903288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ROADMAP TO INITIAL ELIGIBILITY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1228725"/>
            <a:ext cx="3740150" cy="1023938"/>
          </a:xfrm>
        </p:spPr>
        <p:txBody>
          <a:bodyPr/>
          <a:lstStyle/>
          <a:p>
            <a:pPr marL="0" indent="0">
              <a:buNone/>
            </a:pPr>
            <a:endParaRPr lang="en-US" sz="3200" b="0" dirty="0" smtClean="0">
              <a:solidFill>
                <a:schemeClr val="bg1"/>
              </a:solidFill>
            </a:endParaRPr>
          </a:p>
        </p:txBody>
      </p:sp>
      <p:pic>
        <p:nvPicPr>
          <p:cNvPr id="21506" name="Picture 2" descr="http://schools.indep.k12.mo.us/gen/indep_generated_bin/images/templates/indep_topbar_left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918" y="1196788"/>
            <a:ext cx="3801775" cy="104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Division III Core-Course Requirements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444" y="1169893"/>
            <a:ext cx="7956550" cy="5042647"/>
          </a:xfrm>
        </p:spPr>
        <p:txBody>
          <a:bodyPr/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Unlike Divisions I and II, there is no uniform set of eligibility requirements for Division III schools. 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Eligibility for admission, financial aid, practice and competition is determined by the college or university. 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endParaRPr lang="en-US" sz="2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NAIA Initial Eligibility Requirements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444" y="1169893"/>
            <a:ext cx="7956550" cy="504264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High School Students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If you will graduate from high school this spring and enroll in college this coming fall, the requirements are simple.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 school graduation, plus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two out of three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 these requirements: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Achieve a minimum of 18 on the ACT or 860 on the SAT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Achieve a minimum overall high school GPA of 2.0 on a 4.0 scale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Graduate in the top half of your high school class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More information available at www.playnaia.org </a:t>
            </a:r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Steps Students Must Take to Participate in NCAA Division I or II Athletics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39888"/>
            <a:ext cx="7956550" cy="39798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Freshmen and Sophomores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Start planning now!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Tell student’s to work hard to get the best grades possible.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Take classes that match ISD’s NCAA List of Approved Core Courses.  The NCAA Eligibility Center will only use approved core courses to certify initial eligibility.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Student’s should access and print ISD’s NCAA List of Approved Core Courses at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www.eligibilitycenter.org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under the “resource” tab.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536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DF35E72A-D256-42F6-A9A0-33C9FF98EFE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5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Steps Student’s Must Take to Participate in NCAA Divisions I or II Athletics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39888"/>
            <a:ext cx="7956550" cy="407511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chemeClr val="bg1"/>
                </a:solidFill>
              </a:rPr>
              <a:t>Juniors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At the beginning of the junior year, register at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</a:rPr>
              <a:t>www.eligibilitycenter.org </a:t>
            </a:r>
            <a:r>
              <a:rPr lang="en-US" sz="2000" dirty="0" smtClean="0">
                <a:solidFill>
                  <a:schemeClr val="bg1"/>
                </a:solidFill>
              </a:rPr>
              <a:t>and complete the amateurism questionnaire.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Register to take the ACT, SAT, or both, and use the Eligibility Center code “</a:t>
            </a:r>
            <a:r>
              <a:rPr lang="en-US" sz="2000" b="1" dirty="0" smtClean="0">
                <a:solidFill>
                  <a:schemeClr val="bg1"/>
                </a:solidFill>
              </a:rPr>
              <a:t>9999</a:t>
            </a:r>
            <a:r>
              <a:rPr lang="en-US" sz="2000" dirty="0" smtClean="0">
                <a:solidFill>
                  <a:schemeClr val="bg1"/>
                </a:solidFill>
              </a:rPr>
              <a:t>” as a score recipient.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Double check to ensure enrollment in courses that match ISD’s NCAA List of Approved Core Courses.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Request that your high school guidance counselor send an official transcript to the Eligibility Center after completing your junior year.  </a:t>
            </a:r>
            <a:r>
              <a:rPr lang="en-US" sz="2000" i="1" dirty="0" smtClean="0">
                <a:solidFill>
                  <a:schemeClr val="bg1"/>
                </a:solidFill>
              </a:rPr>
              <a:t>(The Eligibility Center does NOT accept faxed transcripts.)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638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E5015416-A2FD-417B-B3A9-5812E0D975B1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9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Steps Student’s Must Take to Participate in NCAA Divisions I or II Athletics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539875"/>
            <a:ext cx="7956550" cy="3567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Seniors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At the beginning of the senior year, check with the counselor and the Eligibility Center to determine the amount of core courses that need to be completed the senior year.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Take the SAT and/or ACT again.  The Eligibility Center will use the best scores from each section of the ACT or SAT to determine your best cumulative score.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Continue to take core courses.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Ensure enrollment in  courses that match ISD’s NCAA List of Approved Core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DE35CE83-5E39-47EF-8767-CA4C25D2FD7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3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Steps Student’s Must Take to Participate in NCAA Divisions I or II Athletics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Seniors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Review the amateurism questionnaire responses and request final amateurism certification beginning April 1 (for fall enrollees) or October 1 (for spring enrollees).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Continue to earn the best grades possible.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After graduation, the student must request the final transcript with proof of graduation be sent to the NCAA.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Graduate on time (in eight academic semesters).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DE35CE83-5E39-47EF-8767-CA4C25D2FD7A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3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Core-Course Time Limitation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87506"/>
            <a:ext cx="8318500" cy="5002306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Division I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From the time a student enters the ninth grade, he/she has four (4) years or eight (8) semesters to complete his/her core-course requirement. If the student fails to complete high school "on time" in eight semesters, core courses taken after the eighth semester will not be counted toward his/her NCAA academic eligibility requirements. 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“On time"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also means that if the student’s high school graduation takes place June 1, he/she must graduate June 1. If the student does not graduate June 1 with the rest of his/her high school class, the student’s academic requirements have not been completed "on time." </a:t>
            </a:r>
          </a:p>
          <a:p>
            <a:pPr>
              <a:buNone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Division II 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 student is permitted to use all core courses completed from his/her ninth grade year until the time he/she enrolls full time at a college or university. </a:t>
            </a:r>
          </a:p>
          <a:p>
            <a:pPr>
              <a:buNone/>
            </a:pPr>
            <a:endParaRPr lang="en-US" sz="2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843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19ED2D4-C56E-48F3-87EA-96E90A76B134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7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Register with the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NCAA Eligibility Center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39887"/>
            <a:ext cx="7956550" cy="420958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Starting at the beginning of the junior year: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Log on to 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www.eligibilitycenter.org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Select the link for college-bound student-athletes to enter.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Then click the “New Account” button at the top right of the screen or the cell phone on the left side of the screen.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Follow the instructions to complete the registration process.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843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19ED2D4-C56E-48F3-87EA-96E90A76B13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8437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373064"/>
            <a:ext cx="7956550" cy="7564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NCAA Eligibility Center Registration 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089213"/>
            <a:ext cx="7956550" cy="4760258"/>
          </a:xfrm>
        </p:spPr>
        <p:txBody>
          <a:bodyPr/>
          <a:lstStyle/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73" y="1051037"/>
            <a:ext cx="8444702" cy="48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76071" y="1554172"/>
            <a:ext cx="263245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Students click here to create an account</a:t>
            </a:r>
            <a:endParaRPr lang="en-US" sz="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574" y="3576935"/>
            <a:ext cx="652743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Here</a:t>
            </a:r>
            <a:endParaRPr lang="en-US" sz="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945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7F342548-CE45-480F-BC7E-0A40CD05DA01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946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Complete the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Amateurism Questionnaire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students register, be sure they complete the amateurism questionnaire.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Log in and click on “Enter/Update Amateur Questionnaire.”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Answer the questions honestly.  Don’t let anyone else complete this for you (the student).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Students should review amateurism questionnaire responses and request final amateurism certification during the senior year (beginning April 1 for fall enrollees and beginning October 1 for spring enrollees).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NCAA Eligibility Center Responsibilities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97" y="1465730"/>
            <a:ext cx="7956550" cy="377862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NCAA Eligibility Center is responsible for determining the eligibility of every college-bound student-athlete in NCAA Divisions I and II using the following two areas: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Academic Certification: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Does the college-bound student-athlete meet the legislated minimum academic requirements? </a:t>
            </a:r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Amateurism Certification: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Has the college-bound student-athlete jeopardized his or her amateur status? </a:t>
            </a:r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Font typeface="Wingdings" pitchFamily="2" charset="2"/>
              <a:buChar char="ü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23B64C5B-0F60-41E8-9FC3-C5995A4096BA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0485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Amateurism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Eligibility Center encourages students to update their athletics participation information often, especially if they participate in events outside the normal high school season. 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Students should meet high school guidance counselor often. 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Stay college eligible – tell students “</a:t>
            </a:r>
            <a:r>
              <a:rPr lang="en-US" u="sng" dirty="0" smtClean="0">
                <a:solidFill>
                  <a:schemeClr val="bg1"/>
                </a:solidFill>
              </a:rPr>
              <a:t>always</a:t>
            </a:r>
            <a:r>
              <a:rPr lang="en-US" dirty="0" smtClean="0">
                <a:solidFill>
                  <a:schemeClr val="bg1"/>
                </a:solidFill>
              </a:rPr>
              <a:t> ask before you act!”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NCAA Amateurism Certification Web site: </a:t>
            </a:r>
            <a:r>
              <a:rPr lang="en-US" u="sng" dirty="0" smtClean="0">
                <a:solidFill>
                  <a:schemeClr val="bg1"/>
                </a:solidFill>
              </a:rPr>
              <a:t>www1.ncaa.org/membership/ach/index.html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13A51BF3-1D3B-49D2-B195-EB4E45CAE63D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1509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ALWAYS ASK BEFORE YOU ACT!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Amateurism Red Flags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66725" y="1924050"/>
            <a:ext cx="85058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tabLst>
                <a:tab pos="400050" algn="l"/>
              </a:tabLst>
            </a:pPr>
            <a:r>
              <a:rPr lang="en-US"/>
              <a:t>     </a:t>
            </a:r>
            <a:r>
              <a:rPr lang="en-US">
                <a:solidFill>
                  <a:schemeClr val="bg1"/>
                </a:solidFill>
              </a:rPr>
              <a:t>Signing a contract with a professional team.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Receiving money for participating in athletics.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Receiving prize money above actual and necessary expenses.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Playing with professional athletes.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Trying out, practicing or competing with a professional team.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Receiving benefits from an agent or prospective agent.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Agreeing to be represented by an agent.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Participating in organized competition after your first opportunity 	to enroll in college.</a:t>
            </a:r>
          </a:p>
        </p:txBody>
      </p:sp>
      <p:pic>
        <p:nvPicPr>
          <p:cNvPr id="21512" name="Picture 5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4802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957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8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45624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9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49815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0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95262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1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8125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2" descr="MCj0434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142875" y="1438275"/>
            <a:ext cx="846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Ask questions before: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2969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B3236AA1-A29F-4F42-B936-883083C720E5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970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Recruiting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390650"/>
            <a:ext cx="7956550" cy="3567113"/>
          </a:xfrm>
        </p:spPr>
        <p:txBody>
          <a:bodyPr/>
          <a:lstStyle/>
          <a:p>
            <a:pPr marL="171450" indent="-171450"/>
            <a:r>
              <a:rPr lang="en-US" sz="2400" dirty="0" smtClean="0">
                <a:solidFill>
                  <a:schemeClr val="bg1"/>
                </a:solidFill>
              </a:rPr>
              <a:t>ISD Students become a “prospective student-athlete” when: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514350"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start of ninth-grade classes; or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514350"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Before the ninth-grade year, a college offers the student, the student’s relatives or student’s friends any financial aid or other benefits that the college does not provide to students generally.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2969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B3236AA1-A29F-4F42-B936-883083C720E5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970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NCAA Calculator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390650"/>
            <a:ext cx="7956550" cy="431090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Division I Status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Division I Core GPA: 3.95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Division I Minimum SAT Score: 400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Your SAT Score: No Score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Division I Minimum ACT Score: 37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Your ACT Score: No Score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3379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71E9CEF9-5624-403F-91CB-BA5ED7AA709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33797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Resources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103" y="946897"/>
            <a:ext cx="7956550" cy="4781550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Eligibilitycenter.org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for college-bound student-athletes to complete their registration and check their status with the NCAA Eligibility Center. Also to download and print a copy of the 2011-12 Guide for the College-Bound Student-Athlete. 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Actstudent.org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(ACT) 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Collegeboard.com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(SAT) 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National-letter.org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(National Letter of Intent) 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Playnaia.org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(NAIA)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Ncaacalculator.com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(NCAA status and Core GPA)</a:t>
            </a:r>
          </a:p>
          <a:p>
            <a:endParaRPr lang="en-US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171450" indent="-17145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3584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E4F76464-A559-4FB0-9343-EE6CBE4E9D5E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35845" name="Picture 5" descr="6717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Academic Requirements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97" y="1465730"/>
            <a:ext cx="7956550" cy="3254188"/>
          </a:xfrm>
        </p:spPr>
        <p:txBody>
          <a:bodyPr/>
          <a:lstStyle/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Academic initial-eligibility requirements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are different for each of the three divisions.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It is possible for a college-bound student-athlete to be eligible in one division and not another. 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Font typeface="Wingdings" pitchFamily="2" charset="2"/>
              <a:buChar char="ü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Academic Requirements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97" y="1465730"/>
            <a:ext cx="7956550" cy="3913094"/>
          </a:xfrm>
        </p:spPr>
        <p:txBody>
          <a:bodyPr/>
          <a:lstStyle/>
          <a:p>
            <a:pPr>
              <a:buNone/>
            </a:pPr>
            <a:endParaRPr lang="en-US" sz="1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Graduate from high school.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Complete NCAA-approved courses.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Earn a minimum required core-course grade-point average (GPA).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Earn a required SAT or ACT sum score. 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Font typeface="Wingdings" pitchFamily="2" charset="2"/>
              <a:buChar char="ü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Definition of a Core Course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97" y="968188"/>
            <a:ext cx="7956550" cy="4410636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799" y="1075763"/>
            <a:ext cx="724796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 course that qualifies for high school graduation in one or more of the following: English, mathematics, natural or physical science, social science, foreign language or comparative religion or philosophy;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Is considered four-year college preparatory;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Is taught at or above the high school’s regular academic level;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For mathematics courses, is at the level of Algebra I or higher; and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Is taught by a qualified instructor as defined by the                 appropriate academic authority.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Division I Core-Course Requirements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97" y="968187"/>
            <a:ext cx="7956550" cy="5042647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16 Core Courses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 years English.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 years math (Algebra I or higher).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 years natural/physical science (1 year of lab if offered by high school).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 year additional English, math or natural/physical science.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 years social science.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 years additional courses (from any area above, foreign language or comparative religion/philosophy). </a:t>
            </a:r>
          </a:p>
          <a:p>
            <a:pPr>
              <a:buNone/>
            </a:pPr>
            <a:endParaRPr lang="en-US" sz="2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NEW Division II Core-Course Requirements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444" y="1169893"/>
            <a:ext cx="7956550" cy="5042647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16 Core Courses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 years English.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 years math (Algebra I or higher).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 years natural/physical science (1 year of lab if offered by high school). </a:t>
            </a: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3 years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additional English, math or natural/physical science.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 years social science. </a:t>
            </a: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4 years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additional courses (from any area above, foreign language or comparative religion/philosophy).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Core-Course GPA and Test Scores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195293"/>
            <a:ext cx="7956550" cy="5042647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Division I 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Earn a combined SAT or ACT sum score that matches your core-course GPA and test-score sliding scale.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	For example, a 2.400 core-course GPA needs an 860 	combined SAT score OR 71 combined ACT score.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rgbClr val="C00000"/>
                </a:solidFill>
              </a:rPr>
              <a:t>Beginning August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, 2016, 10 core courses to be completed prior to the seventh semester and seven of the 10 must be a combination of English, Math, and natural or physical science.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Division II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Earn a 2.000 GPA or better in your core courses.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Earn a combined SAT score of 820 or an ACT sum score of 68. 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NCAA	</a:t>
            </a:r>
            <a:r>
              <a:rPr lang="en-US" b="0" smtClean="0"/>
              <a:t>Presentation Title</a:t>
            </a:r>
          </a:p>
          <a:p>
            <a:r>
              <a:rPr lang="en-US" smtClean="0"/>
              <a:t>Company Name 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Month ##, Year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page </a:t>
            </a:r>
            <a:fld id="{36596E02-FE9D-4D03-AD41-7021E2D8D734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4341" name="Picture 5" descr="6717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15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Core-Course GPA and Test Scores 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527" y="1062318"/>
            <a:ext cx="7956550" cy="4101354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Best Test Scores Will Be Used to Certify Students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Test Score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			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English 	   Math 	Reading   Science   Composite	SUM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ACT 9/10/11	    </a:t>
            </a:r>
            <a:r>
              <a:rPr lang="en-US" sz="2000" b="1" dirty="0" smtClean="0">
                <a:solidFill>
                  <a:srgbClr val="C00000"/>
                </a:solidFill>
              </a:rPr>
              <a:t>27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        25       21          18            23		91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ACT 10/22/11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	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</a:rPr>
              <a:t>26</a:t>
            </a:r>
            <a:r>
              <a:rPr lang="en-US" sz="2000" dirty="0" smtClean="0">
                <a:solidFill>
                  <a:srgbClr val="C00000"/>
                </a:solidFill>
              </a:rPr>
              <a:t>       </a:t>
            </a:r>
            <a:r>
              <a:rPr lang="en-US" sz="2000" b="1" dirty="0" smtClean="0">
                <a:solidFill>
                  <a:srgbClr val="C00000"/>
                </a:solidFill>
              </a:rPr>
              <a:t>23</a:t>
            </a:r>
            <a:r>
              <a:rPr lang="en-US" sz="2000" dirty="0" smtClean="0">
                <a:solidFill>
                  <a:srgbClr val="C00000"/>
                </a:solidFill>
              </a:rPr>
              <a:t>          </a:t>
            </a:r>
            <a:r>
              <a:rPr lang="en-US" sz="2000" b="1" dirty="0" smtClean="0">
                <a:solidFill>
                  <a:srgbClr val="C00000"/>
                </a:solidFill>
              </a:rPr>
              <a:t>20</a:t>
            </a:r>
            <a:r>
              <a:rPr lang="en-US" sz="2000" dirty="0" smtClean="0">
                <a:solidFill>
                  <a:srgbClr val="C00000"/>
                </a:solidFill>
              </a:rPr>
              <a:t>      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23		93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Scores Used          </a:t>
            </a:r>
            <a:r>
              <a:rPr lang="en-US" sz="2000" b="1" dirty="0" smtClean="0">
                <a:solidFill>
                  <a:srgbClr val="C00000"/>
                </a:solidFill>
              </a:rPr>
              <a:t>27         26        23          20                               96</a:t>
            </a:r>
          </a:p>
          <a:p>
            <a:pPr lvl="1">
              <a:buNone/>
            </a:pP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u="sng" dirty="0" smtClean="0"/>
          </a:p>
          <a:p>
            <a:pPr marL="344488" lvl="1" indent="-457200"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C0C0C0"/>
      </a:dk1>
      <a:lt1>
        <a:srgbClr val="FFFFFF"/>
      </a:lt1>
      <a:dk2>
        <a:srgbClr val="00375C"/>
      </a:dk2>
      <a:lt2>
        <a:srgbClr val="FFFFFF"/>
      </a:lt2>
      <a:accent1>
        <a:srgbClr val="0065A8"/>
      </a:accent1>
      <a:accent2>
        <a:srgbClr val="D94F29"/>
      </a:accent2>
      <a:accent3>
        <a:srgbClr val="AAAEB5"/>
      </a:accent3>
      <a:accent4>
        <a:srgbClr val="DADADA"/>
      </a:accent4>
      <a:accent5>
        <a:srgbClr val="AAB8D1"/>
      </a:accent5>
      <a:accent6>
        <a:srgbClr val="C44724"/>
      </a:accent6>
      <a:hlink>
        <a:srgbClr val="FFEF0D"/>
      </a:hlink>
      <a:folHlink>
        <a:srgbClr val="99999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C0C0C0"/>
        </a:dk1>
        <a:lt1>
          <a:srgbClr val="FFFFFF"/>
        </a:lt1>
        <a:dk2>
          <a:srgbClr val="00375C"/>
        </a:dk2>
        <a:lt2>
          <a:srgbClr val="FFFFFF"/>
        </a:lt2>
        <a:accent1>
          <a:srgbClr val="0065A8"/>
        </a:accent1>
        <a:accent2>
          <a:srgbClr val="D94F29"/>
        </a:accent2>
        <a:accent3>
          <a:srgbClr val="AAAEB5"/>
        </a:accent3>
        <a:accent4>
          <a:srgbClr val="DADADA"/>
        </a:accent4>
        <a:accent5>
          <a:srgbClr val="AAB8D1"/>
        </a:accent5>
        <a:accent6>
          <a:srgbClr val="C44724"/>
        </a:accent6>
        <a:hlink>
          <a:srgbClr val="FFEF0D"/>
        </a:hlink>
        <a:folHlink>
          <a:srgbClr val="99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1502</Words>
  <Application>Microsoft Office PowerPoint</Application>
  <PresentationFormat>On-screen Show (4:3)</PresentationFormat>
  <Paragraphs>254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ROADMAP TO INITIAL ELIGIBILITY</vt:lpstr>
      <vt:lpstr>NCAA Eligibility Center Responsibilities </vt:lpstr>
      <vt:lpstr>Academic Requirements </vt:lpstr>
      <vt:lpstr>Academic Requirements </vt:lpstr>
      <vt:lpstr>Definition of a Core Course </vt:lpstr>
      <vt:lpstr>Division I Core-Course Requirements </vt:lpstr>
      <vt:lpstr>NEW Division II Core-Course Requirements </vt:lpstr>
      <vt:lpstr>Core-Course GPA and Test Scores </vt:lpstr>
      <vt:lpstr>Core-Course GPA and Test Scores </vt:lpstr>
      <vt:lpstr>Division III Core-Course Requirements </vt:lpstr>
      <vt:lpstr>NAIA Initial Eligibility Requirements</vt:lpstr>
      <vt:lpstr>Steps Students Must Take to Participate in NCAA Division I or II Athletics</vt:lpstr>
      <vt:lpstr>Steps Student’s Must Take to Participate in NCAA Divisions I or II Athletics</vt:lpstr>
      <vt:lpstr>Steps Student’s Must Take to Participate in NCAA Divisions I or II Athletics</vt:lpstr>
      <vt:lpstr>Steps Student’s Must Take to Participate in NCAA Divisions I or II Athletics</vt:lpstr>
      <vt:lpstr>Core-Course Time Limitation </vt:lpstr>
      <vt:lpstr>Register with the  NCAA Eligibility Center</vt:lpstr>
      <vt:lpstr>NCAA Eligibility Center Registration </vt:lpstr>
      <vt:lpstr>Complete the  Amateurism Questionnaire</vt:lpstr>
      <vt:lpstr>Amateurism</vt:lpstr>
      <vt:lpstr>ALWAYS ASK BEFORE YOU ACT! Amateurism Red Flags</vt:lpstr>
      <vt:lpstr>Recruiting</vt:lpstr>
      <vt:lpstr>NCAA Calculator</vt:lpstr>
      <vt:lpstr>Resources</vt:lpstr>
      <vt:lpstr>PowerPoint Presentation</vt:lpstr>
    </vt:vector>
  </TitlesOfParts>
  <Company>Landor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Green</dc:creator>
  <cp:lastModifiedBy>Nathan Jacobson</cp:lastModifiedBy>
  <cp:revision>40</cp:revision>
  <dcterms:created xsi:type="dcterms:W3CDTF">2003-02-28T18:42:04Z</dcterms:created>
  <dcterms:modified xsi:type="dcterms:W3CDTF">2014-08-27T13:55:00Z</dcterms:modified>
</cp:coreProperties>
</file>